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7"/>
  </p:notesMasterIdLst>
  <p:sldIdLst>
    <p:sldId id="256" r:id="rId2"/>
    <p:sldId id="612" r:id="rId3"/>
    <p:sldId id="551" r:id="rId4"/>
    <p:sldId id="557" r:id="rId5"/>
    <p:sldId id="552" r:id="rId6"/>
    <p:sldId id="587" r:id="rId7"/>
    <p:sldId id="558" r:id="rId8"/>
    <p:sldId id="581" r:id="rId9"/>
    <p:sldId id="605" r:id="rId10"/>
    <p:sldId id="583" r:id="rId11"/>
    <p:sldId id="560" r:id="rId12"/>
    <p:sldId id="582" r:id="rId13"/>
    <p:sldId id="561" r:id="rId14"/>
    <p:sldId id="585" r:id="rId15"/>
    <p:sldId id="586" r:id="rId16"/>
    <p:sldId id="562" r:id="rId17"/>
    <p:sldId id="589" r:id="rId18"/>
    <p:sldId id="563" r:id="rId19"/>
    <p:sldId id="564" r:id="rId20"/>
    <p:sldId id="565" r:id="rId21"/>
    <p:sldId id="606" r:id="rId22"/>
    <p:sldId id="590" r:id="rId23"/>
    <p:sldId id="608" r:id="rId24"/>
    <p:sldId id="591" r:id="rId25"/>
    <p:sldId id="566" r:id="rId26"/>
    <p:sldId id="595" r:id="rId27"/>
    <p:sldId id="584" r:id="rId28"/>
    <p:sldId id="569" r:id="rId29"/>
    <p:sldId id="570" r:id="rId30"/>
    <p:sldId id="571" r:id="rId31"/>
    <p:sldId id="567" r:id="rId32"/>
    <p:sldId id="568" r:id="rId33"/>
    <p:sldId id="572" r:id="rId34"/>
    <p:sldId id="609" r:id="rId35"/>
    <p:sldId id="613" r:id="rId36"/>
    <p:sldId id="614" r:id="rId37"/>
    <p:sldId id="596" r:id="rId38"/>
    <p:sldId id="597" r:id="rId39"/>
    <p:sldId id="598" r:id="rId40"/>
    <p:sldId id="599" r:id="rId41"/>
    <p:sldId id="600" r:id="rId42"/>
    <p:sldId id="573" r:id="rId43"/>
    <p:sldId id="580" r:id="rId44"/>
    <p:sldId id="601" r:id="rId45"/>
    <p:sldId id="579" r:id="rId46"/>
    <p:sldId id="575" r:id="rId47"/>
    <p:sldId id="602" r:id="rId48"/>
    <p:sldId id="578" r:id="rId49"/>
    <p:sldId id="607" r:id="rId50"/>
    <p:sldId id="576" r:id="rId51"/>
    <p:sldId id="604" r:id="rId52"/>
    <p:sldId id="603" r:id="rId53"/>
    <p:sldId id="610" r:id="rId54"/>
    <p:sldId id="577" r:id="rId55"/>
    <p:sldId id="547" r:id="rId56"/>
  </p:sldIdLst>
  <p:sldSz cx="9144000" cy="5145088"/>
  <p:notesSz cx="6858000" cy="9144000"/>
  <p:embeddedFontLst>
    <p:embeddedFont>
      <p:font typeface="맑은 고딕" pitchFamily="50" charset="-127"/>
      <p:regular r:id="rId58"/>
      <p:bold r:id="rId59"/>
    </p:embeddedFont>
    <p:embeddedFont>
      <p:font typeface="나눔스퀘어 Bold" pitchFamily="50" charset="-127"/>
      <p:bold r:id="rId60"/>
    </p:embeddedFont>
    <p:embeddedFont>
      <p:font typeface="나눔스퀘어 ExtraBold" pitchFamily="50" charset="-127"/>
      <p:bold r:id="rId61"/>
    </p:embeddedFont>
    <p:embeddedFont>
      <p:font typeface="나눔스퀘어" pitchFamily="50" charset="-127"/>
      <p:regular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D2D2"/>
    <a:srgbClr val="EA428A"/>
    <a:srgbClr val="00ADEF"/>
    <a:srgbClr val="990E24"/>
    <a:srgbClr val="140BA9"/>
    <a:srgbClr val="10E14E"/>
    <a:srgbClr val="5CD3FF"/>
    <a:srgbClr val="595959"/>
    <a:srgbClr val="8BCB30"/>
    <a:srgbClr val="F5A7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75145" autoAdjust="0"/>
  </p:normalViewPr>
  <p:slideViewPr>
    <p:cSldViewPr>
      <p:cViewPr varScale="1">
        <p:scale>
          <a:sx n="61" d="100"/>
          <a:sy n="61" d="100"/>
        </p:scale>
        <p:origin x="-72" y="-466"/>
      </p:cViewPr>
      <p:guideLst>
        <p:guide orient="horz" pos="1621"/>
        <p:guide pos="2880"/>
      </p:guideLst>
    </p:cSldViewPr>
  </p:slideViewPr>
  <p:outlineViewPr>
    <p:cViewPr>
      <p:scale>
        <a:sx n="33" d="100"/>
        <a:sy n="33" d="100"/>
      </p:scale>
      <p:origin x="0" y="363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B44C6-0D7B-4F2A-A4D0-1C96D1D5AFEB}" type="datetimeFigureOut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4AE12-234C-419F-B50F-6746CBA9524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4242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4AE12-234C-419F-B50F-6746CBA9524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673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형식은 같은 타입만 저장할 수 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078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470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47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556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556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5565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901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901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0033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264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15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343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082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34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737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633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11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633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078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932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760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8152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763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3293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481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8813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3034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파일로 불러온다</a:t>
            </a:r>
            <a:r>
              <a:rPr lang="en-US" altLang="ko-KR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5565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5565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6334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69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6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2529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69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6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490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69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6334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4512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6577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6577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8793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320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1936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1833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1833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 = []</a:t>
            </a: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user in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user_id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user_mean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data[data[:,0]==user,2].mean()</a:t>
            </a: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list.append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</a:t>
            </a:r>
            <a:r>
              <a:rPr lang="en-US" altLang="ko-K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user,user_mean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])</a:t>
            </a:r>
          </a:p>
          <a:p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1833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np_list = np.array(list)</a:t>
            </a:r>
          </a:p>
          <a:p>
            <a:r>
              <a:rPr lang="pl-PL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np_list[np_list[:,1]&gt;4][:,0].astype('int64')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52794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9464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C4AE12-234C-419F-B50F-6746CBA9524E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269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</a:t>
            </a:r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633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633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6334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</a:t>
            </a:r>
            <a:r>
              <a:rPr lang="ko-KR" alt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형식은 같은 타입만 저장할 수 있다</a:t>
            </a:r>
            <a:r>
              <a:rPr lang="en-US" altLang="ko-KR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506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99118" y="400174"/>
            <a:ext cx="3772883" cy="1886533"/>
          </a:xfrm>
        </p:spPr>
        <p:txBody>
          <a:bodyPr>
            <a:normAutofit/>
          </a:bodyPr>
          <a:lstStyle>
            <a:lvl1pPr latinLnBrk="1">
              <a:defRPr lang="ko-KR" sz="4100"/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799118" y="2553488"/>
            <a:ext cx="3772883" cy="1048073"/>
          </a:xfrm>
        </p:spPr>
        <p:txBody>
          <a:bodyPr>
            <a:normAutofit/>
          </a:bodyPr>
          <a:lstStyle>
            <a:lvl1pPr marL="0" indent="0" algn="l" latinLnBrk="1">
              <a:spcBef>
                <a:spcPts val="450"/>
              </a:spcBef>
              <a:buNone/>
              <a:defRPr lang="ko-KR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91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 latinLnBrk="1">
              <a:buNone/>
              <a:defRPr lang="ko-KR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  <a:endParaRPr 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190-4441-43F1-A061-BEBD0B51FCD4}" type="datetimeFigureOut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B78A-305F-49FD-B257-06DB592FE7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p:transition spd="med">
    <p:cut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190-4441-43F1-A061-BEBD0B51FCD4}" type="datetimeFigureOut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B78A-305F-49FD-B257-06DB592FE7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p:transition spd="med">
    <p:cut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72771" y="400174"/>
            <a:ext cx="1772112" cy="411607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99118" y="400174"/>
            <a:ext cx="5602158" cy="4116070"/>
          </a:xfrm>
        </p:spPr>
        <p:txBody>
          <a:bodyPr vert="eaVert"/>
          <a:lstStyle/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190-4441-43F1-A061-BEBD0B51FCD4}" type="datetimeFigureOut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B78A-305F-49FD-B257-06DB592FE7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p:transition spd="med">
    <p:cut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190-4441-43F1-A061-BEBD0B51FCD4}" type="datetimeFigureOut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B78A-305F-49FD-B257-06DB592FE7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p:transition spd="med">
    <p:cut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119" y="400174"/>
            <a:ext cx="6516797" cy="1715029"/>
          </a:xfrm>
        </p:spPr>
        <p:txBody>
          <a:bodyPr anchor="b">
            <a:normAutofit/>
          </a:bodyPr>
          <a:lstStyle>
            <a:lvl1pPr algn="l" latinLnBrk="1">
              <a:defRPr lang="ko-KR" sz="4100" b="1" cap="none" baseline="0"/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99119" y="2343873"/>
            <a:ext cx="6516797" cy="1029018"/>
          </a:xfrm>
        </p:spPr>
        <p:txBody>
          <a:bodyPr anchor="t">
            <a:normAutofit/>
          </a:bodyPr>
          <a:lstStyle>
            <a:lvl1pPr marL="0" indent="0" latinLnBrk="1">
              <a:spcBef>
                <a:spcPts val="450"/>
              </a:spcBef>
              <a:buNone/>
              <a:defRPr lang="ko-KR"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91" indent="0" latinLnBrk="1">
              <a:buNone/>
              <a:defRPr lang="ko-KR" sz="140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 latinLnBrk="1">
              <a:buNone/>
              <a:defRPr lang="ko-KR"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latinLnBrk="1">
              <a:buNone/>
              <a:defRPr lang="ko-KR" sz="110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latinLnBrk="1">
              <a:buNone/>
              <a:defRPr lang="ko-KR" sz="110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latinLnBrk="1">
              <a:buNone/>
              <a:defRPr lang="ko-KR" sz="110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latinLnBrk="1">
              <a:buNone/>
              <a:defRPr lang="ko-KR" sz="110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latinLnBrk="1">
              <a:buNone/>
              <a:defRPr lang="ko-KR" sz="110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latinLnBrk="1">
              <a:buNone/>
              <a:defRPr lang="ko-KR"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190-4441-43F1-A061-BEBD0B51FCD4}" type="datetimeFigureOut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B78A-305F-49FD-B257-06DB592FE7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p:transition spd="med">
    <p:cut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99117" y="1372024"/>
            <a:ext cx="3189801" cy="3144220"/>
          </a:xfrm>
        </p:spPr>
        <p:txBody>
          <a:bodyPr>
            <a:normAutofit/>
          </a:bodyPr>
          <a:lstStyle>
            <a:lvl1pPr latinLnBrk="1">
              <a:defRPr lang="ko-KR" sz="1500"/>
            </a:lvl1pPr>
            <a:lvl2pPr latinLnBrk="1">
              <a:defRPr lang="ko-KR" sz="1400"/>
            </a:lvl2pPr>
            <a:lvl3pPr latinLnBrk="1">
              <a:defRPr lang="ko-KR" sz="1200"/>
            </a:lvl3pPr>
            <a:lvl4pPr latinLnBrk="1">
              <a:defRPr lang="ko-KR" sz="1100"/>
            </a:lvl4pPr>
            <a:lvl5pPr latinLnBrk="1">
              <a:defRPr lang="ko-KR" sz="1100"/>
            </a:lvl5pPr>
            <a:lvl6pPr latinLnBrk="1">
              <a:defRPr lang="ko-KR" sz="1100"/>
            </a:lvl6pPr>
            <a:lvl7pPr latinLnBrk="1">
              <a:defRPr lang="ko-KR" sz="1100"/>
            </a:lvl7pPr>
            <a:lvl8pPr latinLnBrk="1">
              <a:defRPr lang="ko-KR" sz="1100"/>
            </a:lvl8pPr>
            <a:lvl9pPr latinLnBrk="1">
              <a:defRPr lang="ko-KR" sz="1100"/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099516" y="1372024"/>
            <a:ext cx="3189801" cy="3144220"/>
          </a:xfrm>
        </p:spPr>
        <p:txBody>
          <a:bodyPr>
            <a:normAutofit/>
          </a:bodyPr>
          <a:lstStyle>
            <a:lvl1pPr latinLnBrk="1">
              <a:defRPr lang="ko-KR" sz="1500"/>
            </a:lvl1pPr>
            <a:lvl2pPr latinLnBrk="1">
              <a:defRPr lang="ko-KR" sz="1400"/>
            </a:lvl2pPr>
            <a:lvl3pPr latinLnBrk="1">
              <a:defRPr lang="ko-KR" sz="1200"/>
            </a:lvl3pPr>
            <a:lvl4pPr latinLnBrk="1">
              <a:defRPr lang="ko-KR" sz="1100"/>
            </a:lvl4pPr>
            <a:lvl5pPr latinLnBrk="1">
              <a:defRPr lang="ko-KR" sz="1100"/>
            </a:lvl5pPr>
            <a:lvl6pPr latinLnBrk="1">
              <a:defRPr lang="ko-KR" sz="1100"/>
            </a:lvl6pPr>
            <a:lvl7pPr latinLnBrk="1">
              <a:defRPr lang="ko-KR" sz="1100"/>
            </a:lvl7pPr>
            <a:lvl8pPr latinLnBrk="1">
              <a:defRPr lang="ko-KR" sz="1100"/>
            </a:lvl8pPr>
            <a:lvl9pPr latinLnBrk="1">
              <a:defRPr lang="ko-KR" sz="1100"/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190-4441-43F1-A061-BEBD0B51FCD4}" type="datetimeFigureOut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B78A-305F-49FD-B257-06DB592FE7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p:transition spd="med">
    <p:cut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116" y="400174"/>
            <a:ext cx="6516799" cy="800347"/>
          </a:xfrm>
        </p:spPr>
        <p:txBody>
          <a:bodyPr/>
          <a:lstStyle>
            <a:lvl1pPr latinLnBrk="1">
              <a:defRPr lang="ko-KR"/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99118" y="1372023"/>
            <a:ext cx="3189801" cy="514510"/>
          </a:xfrm>
        </p:spPr>
        <p:txBody>
          <a:bodyPr anchor="ctr">
            <a:normAutofit/>
          </a:bodyPr>
          <a:lstStyle>
            <a:lvl1pPr marL="0" indent="0" latinLnBrk="1">
              <a:spcBef>
                <a:spcPts val="0"/>
              </a:spcBef>
              <a:buNone/>
              <a:defRPr lang="ko-KR" sz="1500" b="0"/>
            </a:lvl1pPr>
            <a:lvl2pPr marL="342991" indent="0" latinLnBrk="1">
              <a:buNone/>
              <a:defRPr lang="ko-KR" sz="1500" b="1"/>
            </a:lvl2pPr>
            <a:lvl3pPr marL="685983" indent="0" latinLnBrk="1">
              <a:buNone/>
              <a:defRPr lang="ko-KR" sz="1400" b="1"/>
            </a:lvl3pPr>
            <a:lvl4pPr marL="1028974" indent="0" latinLnBrk="1">
              <a:buNone/>
              <a:defRPr lang="ko-KR" sz="1200" b="1"/>
            </a:lvl4pPr>
            <a:lvl5pPr marL="1371966" indent="0" latinLnBrk="1">
              <a:buNone/>
              <a:defRPr lang="ko-KR" sz="1200" b="1"/>
            </a:lvl5pPr>
            <a:lvl6pPr marL="1714957" indent="0" latinLnBrk="1">
              <a:buNone/>
              <a:defRPr lang="ko-KR" sz="1200" b="1"/>
            </a:lvl6pPr>
            <a:lvl7pPr marL="2057949" indent="0" latinLnBrk="1">
              <a:buNone/>
              <a:defRPr lang="ko-KR" sz="1200" b="1"/>
            </a:lvl7pPr>
            <a:lvl8pPr marL="2400940" indent="0" latinLnBrk="1">
              <a:buNone/>
              <a:defRPr lang="ko-KR" sz="1200" b="1"/>
            </a:lvl8pPr>
            <a:lvl9pPr marL="2743932" indent="0" latinLnBrk="1">
              <a:buNone/>
              <a:defRPr lang="ko-KR" sz="1200" b="1"/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99118" y="1943700"/>
            <a:ext cx="3189801" cy="2572544"/>
          </a:xfrm>
        </p:spPr>
        <p:txBody>
          <a:bodyPr>
            <a:normAutofit/>
          </a:bodyPr>
          <a:lstStyle>
            <a:lvl1pPr latinLnBrk="1">
              <a:defRPr lang="ko-KR" sz="1500"/>
            </a:lvl1pPr>
            <a:lvl2pPr latinLnBrk="1">
              <a:defRPr lang="ko-KR" sz="1400"/>
            </a:lvl2pPr>
            <a:lvl3pPr latinLnBrk="1">
              <a:defRPr lang="ko-KR" sz="1200"/>
            </a:lvl3pPr>
            <a:lvl4pPr latinLnBrk="1">
              <a:defRPr lang="ko-KR" sz="1100"/>
            </a:lvl4pPr>
            <a:lvl5pPr latinLnBrk="1">
              <a:defRPr lang="ko-KR" sz="1100"/>
            </a:lvl5pPr>
            <a:lvl6pPr latinLnBrk="1">
              <a:defRPr lang="ko-KR" sz="1100"/>
            </a:lvl6pPr>
            <a:lvl7pPr latinLnBrk="1">
              <a:defRPr lang="ko-KR" sz="1100"/>
            </a:lvl7pPr>
            <a:lvl8pPr latinLnBrk="1">
              <a:defRPr lang="ko-KR" sz="1100"/>
            </a:lvl8pPr>
            <a:lvl9pPr latinLnBrk="1">
              <a:defRPr lang="ko-KR" sz="1100"/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126114" y="1372023"/>
            <a:ext cx="3189801" cy="514510"/>
          </a:xfrm>
        </p:spPr>
        <p:txBody>
          <a:bodyPr anchor="ctr">
            <a:normAutofit/>
          </a:bodyPr>
          <a:lstStyle>
            <a:lvl1pPr marL="0" indent="0" latinLnBrk="1">
              <a:spcBef>
                <a:spcPts val="0"/>
              </a:spcBef>
              <a:buNone/>
              <a:defRPr lang="ko-KR" sz="1500" b="0"/>
            </a:lvl1pPr>
            <a:lvl2pPr marL="342991" indent="0" latinLnBrk="1">
              <a:buNone/>
              <a:defRPr lang="ko-KR" sz="1500" b="1"/>
            </a:lvl2pPr>
            <a:lvl3pPr marL="685983" indent="0" latinLnBrk="1">
              <a:buNone/>
              <a:defRPr lang="ko-KR" sz="1400" b="1"/>
            </a:lvl3pPr>
            <a:lvl4pPr marL="1028974" indent="0" latinLnBrk="1">
              <a:buNone/>
              <a:defRPr lang="ko-KR" sz="1200" b="1"/>
            </a:lvl4pPr>
            <a:lvl5pPr marL="1371966" indent="0" latinLnBrk="1">
              <a:buNone/>
              <a:defRPr lang="ko-KR" sz="1200" b="1"/>
            </a:lvl5pPr>
            <a:lvl6pPr marL="1714957" indent="0" latinLnBrk="1">
              <a:buNone/>
              <a:defRPr lang="ko-KR" sz="1200" b="1"/>
            </a:lvl6pPr>
            <a:lvl7pPr marL="2057949" indent="0" latinLnBrk="1">
              <a:buNone/>
              <a:defRPr lang="ko-KR" sz="1200" b="1"/>
            </a:lvl7pPr>
            <a:lvl8pPr marL="2400940" indent="0" latinLnBrk="1">
              <a:buNone/>
              <a:defRPr lang="ko-KR" sz="1200" b="1"/>
            </a:lvl8pPr>
            <a:lvl9pPr marL="2743932" indent="0" latinLnBrk="1">
              <a:buNone/>
              <a:defRPr lang="ko-KR" sz="1200" b="1"/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126114" y="1943700"/>
            <a:ext cx="3189801" cy="2572544"/>
          </a:xfrm>
        </p:spPr>
        <p:txBody>
          <a:bodyPr>
            <a:normAutofit/>
          </a:bodyPr>
          <a:lstStyle>
            <a:lvl1pPr latinLnBrk="1">
              <a:defRPr lang="ko-KR" sz="1500"/>
            </a:lvl1pPr>
            <a:lvl2pPr latinLnBrk="1">
              <a:defRPr lang="ko-KR" sz="1400"/>
            </a:lvl2pPr>
            <a:lvl3pPr latinLnBrk="1">
              <a:defRPr lang="ko-KR" sz="1200"/>
            </a:lvl3pPr>
            <a:lvl4pPr latinLnBrk="1">
              <a:defRPr lang="ko-KR" sz="1100"/>
            </a:lvl4pPr>
            <a:lvl5pPr latinLnBrk="1">
              <a:defRPr lang="ko-KR" sz="1100"/>
            </a:lvl5pPr>
            <a:lvl6pPr latinLnBrk="1">
              <a:defRPr lang="ko-KR" sz="1100"/>
            </a:lvl6pPr>
            <a:lvl7pPr latinLnBrk="1">
              <a:defRPr lang="ko-KR" sz="1100"/>
            </a:lvl7pPr>
            <a:lvl8pPr latinLnBrk="1">
              <a:defRPr lang="ko-KR" sz="1100"/>
            </a:lvl8pPr>
            <a:lvl9pPr latinLnBrk="1">
              <a:defRPr lang="ko-KR" sz="1100"/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190-4441-43F1-A061-BEBD0B51FCD4}" type="datetimeFigureOut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B78A-305F-49FD-B257-06DB592FE7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p:transition spd="med">
    <p:cut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190-4441-43F1-A061-BEBD0B51FCD4}" type="datetimeFigureOut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B78A-305F-49FD-B257-06DB592FE7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p:transition spd="med">
    <p:cut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190-4441-43F1-A061-BEBD0B51FCD4}" type="datetimeFigureOut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B78A-305F-49FD-B257-06DB592FE7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p:transition spd="med">
    <p:cut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내용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118" y="400173"/>
            <a:ext cx="3086904" cy="1143353"/>
          </a:xfrm>
        </p:spPr>
        <p:txBody>
          <a:bodyPr anchor="b">
            <a:normAutofit/>
          </a:bodyPr>
          <a:lstStyle>
            <a:lvl1pPr algn="l" latinLnBrk="1">
              <a:defRPr lang="ko-KR" sz="2700" b="1"/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00506" y="400174"/>
            <a:ext cx="4401696" cy="4116070"/>
          </a:xfrm>
        </p:spPr>
        <p:txBody>
          <a:bodyPr>
            <a:normAutofit/>
          </a:bodyPr>
          <a:lstStyle>
            <a:lvl1pPr latinLnBrk="1">
              <a:defRPr lang="ko-KR" sz="1500"/>
            </a:lvl1pPr>
            <a:lvl2pPr latinLnBrk="1">
              <a:defRPr lang="ko-KR" sz="1400"/>
            </a:lvl2pPr>
            <a:lvl3pPr latinLnBrk="1">
              <a:defRPr lang="ko-KR" sz="1200"/>
            </a:lvl3pPr>
            <a:lvl4pPr latinLnBrk="1">
              <a:defRPr lang="ko-KR" sz="1100"/>
            </a:lvl4pPr>
            <a:lvl5pPr latinLnBrk="1">
              <a:defRPr lang="ko-KR" sz="1100"/>
            </a:lvl5pPr>
            <a:lvl6pPr latinLnBrk="1">
              <a:defRPr lang="ko-KR" sz="1100"/>
            </a:lvl6pPr>
            <a:lvl7pPr latinLnBrk="1">
              <a:defRPr lang="ko-KR" sz="1100"/>
            </a:lvl7pPr>
            <a:lvl8pPr latinLnBrk="1">
              <a:defRPr lang="ko-KR" sz="1100"/>
            </a:lvl8pPr>
            <a:lvl9pPr latinLnBrk="1">
              <a:defRPr lang="ko-KR" sz="1100"/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  <a:p>
            <a:pPr lvl="1" latinLnBrk="1"/>
            <a:r>
              <a:rPr lang="ko-KR" altLang="en-US"/>
              <a:t>둘째 수준</a:t>
            </a:r>
          </a:p>
          <a:p>
            <a:pPr lvl="2" latinLnBrk="1"/>
            <a:r>
              <a:rPr lang="ko-KR" altLang="en-US"/>
              <a:t>셋째 수준</a:t>
            </a:r>
          </a:p>
          <a:p>
            <a:pPr lvl="3" latinLnBrk="1"/>
            <a:r>
              <a:rPr lang="ko-KR" altLang="en-US"/>
              <a:t>넷째 수준</a:t>
            </a:r>
          </a:p>
          <a:p>
            <a:pPr lvl="4" latinLnBrk="1"/>
            <a:r>
              <a:rPr lang="ko-KR" altLang="en-US"/>
              <a:t>다섯째 수준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9118" y="1657862"/>
            <a:ext cx="3086904" cy="2858382"/>
          </a:xfrm>
        </p:spPr>
        <p:txBody>
          <a:bodyPr>
            <a:normAutofit/>
          </a:bodyPr>
          <a:lstStyle>
            <a:lvl1pPr marL="0" indent="0" latinLnBrk="1">
              <a:lnSpc>
                <a:spcPct val="110000"/>
              </a:lnSpc>
              <a:spcBef>
                <a:spcPts val="450"/>
              </a:spcBef>
              <a:buNone/>
              <a:defRPr lang="ko-KR"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91" indent="0" latinLnBrk="1">
              <a:buNone/>
              <a:defRPr lang="ko-KR" sz="900"/>
            </a:lvl2pPr>
            <a:lvl3pPr marL="685983" indent="0" latinLnBrk="1">
              <a:buNone/>
              <a:defRPr lang="ko-KR" sz="800"/>
            </a:lvl3pPr>
            <a:lvl4pPr marL="1028974" indent="0" latinLnBrk="1">
              <a:buNone/>
              <a:defRPr lang="ko-KR" sz="700"/>
            </a:lvl4pPr>
            <a:lvl5pPr marL="1371966" indent="0" latinLnBrk="1">
              <a:buNone/>
              <a:defRPr lang="ko-KR" sz="700"/>
            </a:lvl5pPr>
            <a:lvl6pPr marL="1714957" indent="0" latinLnBrk="1">
              <a:buNone/>
              <a:defRPr lang="ko-KR" sz="700"/>
            </a:lvl6pPr>
            <a:lvl7pPr marL="2057949" indent="0" latinLnBrk="1">
              <a:buNone/>
              <a:defRPr lang="ko-KR" sz="700"/>
            </a:lvl7pPr>
            <a:lvl8pPr marL="2400940" indent="0" latinLnBrk="1">
              <a:buNone/>
              <a:defRPr lang="ko-KR" sz="700"/>
            </a:lvl8pPr>
            <a:lvl9pPr marL="2743932" indent="0" latinLnBrk="1">
              <a:buNone/>
              <a:defRPr lang="ko-KR" sz="700"/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6190-4441-43F1-A061-BEBD0B51FCD4}" type="datetimeFigureOut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FB78A-305F-49FD-B257-06DB592FE7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p:transition spd="med">
    <p:cut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(캡션 포함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9118" y="400173"/>
            <a:ext cx="3086904" cy="1143353"/>
          </a:xfrm>
        </p:spPr>
        <p:txBody>
          <a:bodyPr anchor="b">
            <a:noAutofit/>
          </a:bodyPr>
          <a:lstStyle>
            <a:lvl1pPr algn="l" latinLnBrk="1">
              <a:defRPr lang="ko-KR" sz="2700" b="1"/>
            </a:lvl1pPr>
          </a:lstStyle>
          <a:p>
            <a:r>
              <a:rPr lang="ko-KR" altLang="en-US"/>
              <a:t>마스터 제목 스타일 편집</a:t>
            </a:r>
            <a:endParaRPr lang="ko-KR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400505" y="400174"/>
            <a:ext cx="4336259" cy="4344741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 latinLnBrk="1">
              <a:buNone/>
              <a:defRPr lang="ko-KR" sz="1800"/>
            </a:lvl1pPr>
            <a:lvl2pPr marL="342991" indent="0" latinLnBrk="1">
              <a:buNone/>
              <a:defRPr lang="ko-KR" sz="2100"/>
            </a:lvl2pPr>
            <a:lvl3pPr marL="685983" indent="0" latinLnBrk="1">
              <a:buNone/>
              <a:defRPr lang="ko-KR" sz="1800"/>
            </a:lvl3pPr>
            <a:lvl4pPr marL="1028974" indent="0" latinLnBrk="1">
              <a:buNone/>
              <a:defRPr lang="ko-KR" sz="1500"/>
            </a:lvl4pPr>
            <a:lvl5pPr marL="1371966" indent="0" latinLnBrk="1">
              <a:buNone/>
              <a:defRPr lang="ko-KR" sz="1500"/>
            </a:lvl5pPr>
            <a:lvl6pPr marL="1714957" indent="0" latinLnBrk="1">
              <a:buNone/>
              <a:defRPr lang="ko-KR" sz="1500"/>
            </a:lvl6pPr>
            <a:lvl7pPr marL="2057949" indent="0" latinLnBrk="1">
              <a:buNone/>
              <a:defRPr lang="ko-KR" sz="1500"/>
            </a:lvl7pPr>
            <a:lvl8pPr marL="2400940" indent="0" latinLnBrk="1">
              <a:buNone/>
              <a:defRPr lang="ko-KR" sz="1500"/>
            </a:lvl8pPr>
            <a:lvl9pPr marL="2743932" indent="0" latinLnBrk="1">
              <a:buNone/>
              <a:defRPr lang="ko-KR"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99118" y="1657862"/>
            <a:ext cx="3086904" cy="2858382"/>
          </a:xfrm>
        </p:spPr>
        <p:txBody>
          <a:bodyPr>
            <a:normAutofit/>
          </a:bodyPr>
          <a:lstStyle>
            <a:lvl1pPr marL="0" indent="0" latinLnBrk="1">
              <a:lnSpc>
                <a:spcPct val="110000"/>
              </a:lnSpc>
              <a:spcBef>
                <a:spcPts val="450"/>
              </a:spcBef>
              <a:buNone/>
              <a:defRPr lang="ko-KR" sz="1400"/>
            </a:lvl1pPr>
            <a:lvl2pPr marL="342991" indent="0" latinLnBrk="1">
              <a:buNone/>
              <a:defRPr lang="ko-KR" sz="900"/>
            </a:lvl2pPr>
            <a:lvl3pPr marL="685983" indent="0" latinLnBrk="1">
              <a:buNone/>
              <a:defRPr lang="ko-KR" sz="800"/>
            </a:lvl3pPr>
            <a:lvl4pPr marL="1028974" indent="0" latinLnBrk="1">
              <a:buNone/>
              <a:defRPr lang="ko-KR" sz="700"/>
            </a:lvl4pPr>
            <a:lvl5pPr marL="1371966" indent="0" latinLnBrk="1">
              <a:buNone/>
              <a:defRPr lang="ko-KR" sz="700"/>
            </a:lvl5pPr>
            <a:lvl6pPr marL="1714957" indent="0" latinLnBrk="1">
              <a:buNone/>
              <a:defRPr lang="ko-KR" sz="700"/>
            </a:lvl6pPr>
            <a:lvl7pPr marL="2057949" indent="0" latinLnBrk="1">
              <a:buNone/>
              <a:defRPr lang="ko-KR" sz="700"/>
            </a:lvl7pPr>
            <a:lvl8pPr marL="2400940" indent="0" latinLnBrk="1">
              <a:buNone/>
              <a:defRPr lang="ko-KR" sz="700"/>
            </a:lvl8pPr>
            <a:lvl9pPr marL="2743932" indent="0" latinLnBrk="1">
              <a:buNone/>
              <a:defRPr lang="ko-KR" sz="700"/>
            </a:lvl9pPr>
          </a:lstStyle>
          <a:p>
            <a:pPr lvl="0" latinLnBrk="1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p:transition spd="med">
    <p:cut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99117" y="400174"/>
            <a:ext cx="6516798" cy="800347"/>
          </a:xfrm>
          <a:prstGeom prst="rect">
            <a:avLst/>
          </a:prstGeom>
        </p:spPr>
        <p:txBody>
          <a:bodyPr vert="horz" lIns="68598" tIns="34299" rIns="68598" bIns="34299" rtlCol="0" anchor="b">
            <a:normAutofit/>
          </a:bodyPr>
          <a:lstStyle/>
          <a:p>
            <a:r>
              <a:rPr lang="ko-KR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99117" y="1372024"/>
            <a:ext cx="6516798" cy="3144220"/>
          </a:xfrm>
          <a:prstGeom prst="rect">
            <a:avLst/>
          </a:prstGeom>
        </p:spPr>
        <p:txBody>
          <a:bodyPr vert="horz" lIns="68598" tIns="34299" rIns="68598" bIns="34299" rtlCol="0">
            <a:normAutofit/>
          </a:bodyPr>
          <a:lstStyle/>
          <a:p>
            <a:pPr lvl="0" latinLnBrk="1"/>
            <a:r>
              <a:rPr lang="ko-KR" dirty="0"/>
              <a:t>마스터 텍스트 스타일 편집</a:t>
            </a:r>
          </a:p>
          <a:p>
            <a:pPr lvl="1" latinLnBrk="1"/>
            <a:r>
              <a:rPr lang="ko-KR" dirty="0"/>
              <a:t>둘째 수준</a:t>
            </a:r>
          </a:p>
          <a:p>
            <a:pPr lvl="2" latinLnBrk="1"/>
            <a:r>
              <a:rPr lang="ko-KR" dirty="0"/>
              <a:t>셋째 수준</a:t>
            </a:r>
          </a:p>
          <a:p>
            <a:pPr lvl="3" latinLnBrk="1"/>
            <a:r>
              <a:rPr lang="ko-KR" dirty="0"/>
              <a:t>넷째 수준</a:t>
            </a:r>
          </a:p>
          <a:p>
            <a:pPr lvl="4" latinLnBrk="1"/>
            <a:r>
              <a:rPr lang="ko-KR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200813" y="4617876"/>
            <a:ext cx="1028968" cy="204850"/>
          </a:xfrm>
          <a:prstGeom prst="rect">
            <a:avLst/>
          </a:prstGeom>
        </p:spPr>
        <p:txBody>
          <a:bodyPr vert="horz" lIns="68598" tIns="34299" rIns="68598" bIns="34299" rtlCol="0" anchor="ctr"/>
          <a:lstStyle>
            <a:lvl1pPr algn="r" latinLnBrk="1">
              <a:defRPr lang="ko-KR"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AAC6190-4441-43F1-A061-BEBD0B51FCD4}" type="datetimeFigureOut">
              <a:rPr lang="ko-KR" altLang="en-US" smtClean="0"/>
              <a:pPr/>
              <a:t>2019-04-16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799118" y="4617876"/>
            <a:ext cx="4240920" cy="204850"/>
          </a:xfrm>
          <a:prstGeom prst="rect">
            <a:avLst/>
          </a:prstGeom>
        </p:spPr>
        <p:txBody>
          <a:bodyPr vert="horz" lIns="68598" tIns="34299" rIns="68598" bIns="34299" rtlCol="0" anchor="ctr"/>
          <a:lstStyle>
            <a:lvl1pPr algn="l" latinLnBrk="1">
              <a:defRPr lang="ko-KR"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01276" y="4617876"/>
            <a:ext cx="914639" cy="204850"/>
          </a:xfrm>
          <a:prstGeom prst="rect">
            <a:avLst/>
          </a:prstGeom>
        </p:spPr>
        <p:txBody>
          <a:bodyPr vert="horz" lIns="68598" tIns="34299" rIns="68598" bIns="34299" rtlCol="0" anchor="ctr"/>
          <a:lstStyle>
            <a:lvl1pPr algn="r" latinLnBrk="1">
              <a:defRPr lang="ko-KR"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D1FB78A-305F-49FD-B257-06DB592FE79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_x243918952" descr="EMB00000e984cab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738509" y="4645950"/>
            <a:ext cx="1589772" cy="3576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cut thruBlk="1"/>
  </p:transition>
  <p:txStyles>
    <p:titleStyle>
      <a:lvl1pPr algn="l" defTabSz="685983" rtl="0" eaLnBrk="1" latinLnBrk="1" hangingPunct="1">
        <a:lnSpc>
          <a:spcPct val="80000"/>
        </a:lnSpc>
        <a:spcBef>
          <a:spcPct val="0"/>
        </a:spcBef>
        <a:buNone/>
        <a:defRPr lang="ko-KR" sz="2700" b="1" kern="1200">
          <a:solidFill>
            <a:schemeClr val="accent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05795" indent="-171496" algn="l" defTabSz="685983" rtl="0" eaLnBrk="1" latinLnBrk="1" hangingPunct="1">
        <a:lnSpc>
          <a:spcPct val="90000"/>
        </a:lnSpc>
        <a:spcBef>
          <a:spcPts val="135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ko-KR" sz="15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45889" indent="-171496" algn="l" defTabSz="685983" rtl="0" eaLnBrk="1" latinLnBrk="1" hangingPunct="1">
        <a:lnSpc>
          <a:spcPct val="90000"/>
        </a:lnSpc>
        <a:spcBef>
          <a:spcPts val="75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ko-KR" sz="14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583085" indent="-137197" algn="l" defTabSz="685983" rtl="0" eaLnBrk="1" latinLnBrk="1" hangingPunct="1">
        <a:lnSpc>
          <a:spcPct val="90000"/>
        </a:lnSpc>
        <a:spcBef>
          <a:spcPts val="45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ko-KR" sz="12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720282" indent="-137197" algn="l" defTabSz="685983" rtl="0" eaLnBrk="1" latinLnBrk="1" hangingPunct="1">
        <a:lnSpc>
          <a:spcPct val="90000"/>
        </a:lnSpc>
        <a:spcBef>
          <a:spcPts val="45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ko-KR" sz="11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823179" indent="-102897" algn="l" defTabSz="685983" rtl="0" eaLnBrk="1" latinLnBrk="1" hangingPunct="1">
        <a:lnSpc>
          <a:spcPct val="90000"/>
        </a:lnSpc>
        <a:spcBef>
          <a:spcPts val="45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lang="ko-KR" sz="1100" kern="1200">
          <a:solidFill>
            <a:schemeClr val="tx1">
              <a:lumMod val="65000"/>
              <a:lumOff val="3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926077" indent="-102897" algn="l" defTabSz="685983" rtl="0" eaLnBrk="1" latinLnBrk="1" hangingPunct="1">
        <a:spcBef>
          <a:spcPts val="450"/>
        </a:spcBef>
        <a:buSzPct val="80000"/>
        <a:buFont typeface="Arial" pitchFamily="34" charset="0"/>
        <a:buChar char="•"/>
        <a:defRPr lang="ko-KR" sz="1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028974" indent="-102897" algn="l" defTabSz="685983" rtl="0" eaLnBrk="1" latinLnBrk="1" hangingPunct="1">
        <a:spcBef>
          <a:spcPts val="450"/>
        </a:spcBef>
        <a:buSzPct val="80000"/>
        <a:buFont typeface="Arial" pitchFamily="34" charset="0"/>
        <a:buChar char="•"/>
        <a:defRPr lang="ko-KR" sz="1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131872" indent="-102897" algn="l" defTabSz="685983" rtl="0" eaLnBrk="1" latinLnBrk="1" hangingPunct="1">
        <a:spcBef>
          <a:spcPts val="450"/>
        </a:spcBef>
        <a:buSzPct val="80000"/>
        <a:buFont typeface="Arial" pitchFamily="34" charset="0"/>
        <a:buChar char="•"/>
        <a:defRPr lang="ko-KR" sz="1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234769" indent="-102897" algn="l" defTabSz="685983" rtl="0" eaLnBrk="1" latinLnBrk="1" hangingPunct="1">
        <a:spcBef>
          <a:spcPts val="450"/>
        </a:spcBef>
        <a:buSzPct val="80000"/>
        <a:buFont typeface="Arial" pitchFamily="34" charset="0"/>
        <a:buChar char="•"/>
        <a:defRPr lang="ko-KR" sz="11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983" rtl="0" eaLnBrk="1" latinLnBrk="1" hangingPunct="1">
        <a:defRPr lang="ko-KR"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1" hangingPunct="1">
        <a:defRPr lang="ko-KR"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1" hangingPunct="1">
        <a:defRPr lang="ko-KR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1" hangingPunct="1">
        <a:defRPr lang="ko-KR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1" hangingPunct="1">
        <a:defRPr lang="ko-KR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1" hangingPunct="1">
        <a:defRPr lang="ko-KR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1" hangingPunct="1">
        <a:defRPr lang="ko-KR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1" hangingPunct="1">
        <a:defRPr lang="ko-KR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1" hangingPunct="1">
        <a:defRPr lang="ko-KR"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2352826" y="1721224"/>
            <a:ext cx="4249710" cy="923329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Big Data</a:t>
            </a:r>
            <a:endParaRPr lang="ko-KR" altLang="en-US" sz="5400" spc="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7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359590" y="1486955"/>
            <a:ext cx="4263961" cy="1404550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16450" y="1224686"/>
            <a:ext cx="303551" cy="26226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4" name="막힌 원호 43"/>
          <p:cNvSpPr/>
          <p:nvPr/>
        </p:nvSpPr>
        <p:spPr>
          <a:xfrm>
            <a:off x="5708198" y="893404"/>
            <a:ext cx="920056" cy="593548"/>
          </a:xfrm>
          <a:prstGeom prst="blockArc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5" name="막힌 원호 44"/>
          <p:cNvSpPr/>
          <p:nvPr/>
        </p:nvSpPr>
        <p:spPr>
          <a:xfrm>
            <a:off x="5548067" y="627725"/>
            <a:ext cx="1184172" cy="690692"/>
          </a:xfrm>
          <a:prstGeom prst="blockArc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359590" y="2934195"/>
            <a:ext cx="4263961" cy="707886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NumPy</a:t>
            </a:r>
            <a:endParaRPr lang="en-US" altLang="ko-KR" sz="4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32240" y="774085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G</a:t>
            </a:r>
            <a:r>
              <a:rPr lang="en-US" altLang="ko-KR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ko-KR" sz="3600" dirty="0" err="1"/>
              <a:t>G</a:t>
            </a:r>
            <a:r>
              <a:rPr lang="en-US" altLang="ko-KR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altLang="ko-KR" sz="3600" dirty="0"/>
              <a:t> </a:t>
            </a:r>
            <a:r>
              <a:rPr lang="en-US" altLang="ko-KR" sz="3600" dirty="0" err="1"/>
              <a:t>W</a:t>
            </a:r>
            <a:r>
              <a:rPr lang="en-US" altLang="ko-KR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ko-KR" sz="3600" dirty="0" err="1"/>
              <a:t>F</a:t>
            </a:r>
            <a:r>
              <a:rPr lang="en-US" altLang="ko-KR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0232" y="129788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00" dirty="0"/>
              <a:t>“Big Data”</a:t>
            </a:r>
            <a:r>
              <a:rPr lang="ko-KR" altLang="en-US" sz="1400" spc="-100" dirty="0"/>
              <a:t>에 접속하였습니다</a:t>
            </a:r>
            <a:r>
              <a:rPr lang="en-US" altLang="ko-KR" sz="1400" spc="-100" dirty="0"/>
              <a:t>.</a:t>
            </a:r>
            <a:endParaRPr lang="ko-KR" altLang="en-US" sz="1400" spc="-100" dirty="0"/>
          </a:p>
        </p:txBody>
      </p:sp>
    </p:spTree>
    <p:extLst>
      <p:ext uri="{BB962C8B-B14F-4D97-AF65-F5344CB8AC3E}">
        <p14:creationId xmlns:p14="http://schemas.microsoft.com/office/powerpoint/2010/main" val="474773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array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 하기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766" y="1457337"/>
            <a:ext cx="5906469" cy="22304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5896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배열의 크기 확인하기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527955"/>
            <a:ext cx="3292428" cy="25567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1494257"/>
            <a:ext cx="3024336" cy="25567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4135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배열의 전체 요소 개수 확인하기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636440"/>
            <a:ext cx="3358747" cy="19657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800" y="1640716"/>
            <a:ext cx="3384783" cy="23042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3307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배열의 타입 확인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636440"/>
            <a:ext cx="3337996" cy="19460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619" y="1636440"/>
            <a:ext cx="3662338" cy="23784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55858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배열의 차원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(Dimension)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63" y="1743944"/>
            <a:ext cx="3172101" cy="20273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129" y="1743944"/>
            <a:ext cx="3420351" cy="23859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6672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r>
                <a:rPr lang="en-US" altLang="ko-KR" sz="1600" b="1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 (</a:t>
              </a:r>
              <a:r>
                <a:rPr lang="ko-KR" altLang="en-US" sz="1600" b="1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연습문제</a:t>
              </a:r>
              <a:r>
                <a:rPr lang="en-US" altLang="ko-KR" sz="1600" b="1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)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944839" y="1060376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Numpy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이용해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다음과 같은 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배열을 만들고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배열의 크기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요소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개수을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확인해보자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124592"/>
            <a:ext cx="2284453" cy="15119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091" y="2124591"/>
            <a:ext cx="4991200" cy="15119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0849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특정한 값으로 배열 생성하기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1494257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초기화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8144" y="1494256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초기화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64" y="1955921"/>
            <a:ext cx="3967456" cy="19348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1417" y="1955921"/>
            <a:ext cx="3705661" cy="19348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99756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특정한 값으로 배열 생성하기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110" y="1492424"/>
            <a:ext cx="4505781" cy="28083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5204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1,2,3,…,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담긴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생성하기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8" y="1276400"/>
            <a:ext cx="7058025" cy="32799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0410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1,2,3,…,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50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담긴 배열 생성하기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928" y="1494257"/>
            <a:ext cx="4920144" cy="1541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928" y="3073813"/>
            <a:ext cx="4920144" cy="19475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6570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196"/>
            <a:chOff x="360363" y="163513"/>
            <a:chExt cx="8421559" cy="339196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altLang="ko-KR" sz="1600" b="1" dirty="0">
                  <a:solidFill>
                    <a:prstClr val="white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" name="직선 화살표 연결선 9"/>
          <p:cNvCxnSpPr>
            <a:stCxn id="15" idx="2"/>
            <a:endCxn id="20" idx="0"/>
          </p:cNvCxnSpPr>
          <p:nvPr/>
        </p:nvCxnSpPr>
        <p:spPr>
          <a:xfrm>
            <a:off x="6677631" y="1689706"/>
            <a:ext cx="0" cy="4318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776156" y="883247"/>
            <a:ext cx="5662897" cy="806458"/>
            <a:chOff x="1776153" y="882974"/>
            <a:chExt cx="5662897" cy="806209"/>
          </a:xfrm>
          <a:noFill/>
        </p:grpSpPr>
        <p:cxnSp>
          <p:nvCxnSpPr>
            <p:cNvPr id="12" name="직선 화살표 연결선 11"/>
            <p:cNvCxnSpPr>
              <a:stCxn id="14" idx="3"/>
              <a:endCxn id="13" idx="1"/>
            </p:cNvCxnSpPr>
            <p:nvPr/>
          </p:nvCxnSpPr>
          <p:spPr>
            <a:xfrm>
              <a:off x="3298992" y="1286079"/>
              <a:ext cx="547190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직사각형 12"/>
            <p:cNvSpPr/>
            <p:nvPr/>
          </p:nvSpPr>
          <p:spPr>
            <a:xfrm>
              <a:off x="3846182" y="882974"/>
              <a:ext cx="1522839" cy="8062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변수</a:t>
              </a:r>
              <a:endParaRPr lang="ko-KR" altLang="en-US" sz="22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776153" y="882974"/>
              <a:ext cx="1522839" cy="8062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 err="1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자료형</a:t>
              </a:r>
              <a:endParaRPr lang="ko-KR" altLang="en-US" sz="22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916211" y="882974"/>
              <a:ext cx="1522839" cy="8062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연산</a:t>
              </a:r>
              <a:endParaRPr lang="ko-KR" altLang="en-US" sz="22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cxnSp>
          <p:nvCxnSpPr>
            <p:cNvPr id="16" name="직선 화살표 연결선 15"/>
            <p:cNvCxnSpPr>
              <a:stCxn id="13" idx="3"/>
              <a:endCxn id="15" idx="1"/>
            </p:cNvCxnSpPr>
            <p:nvPr/>
          </p:nvCxnSpPr>
          <p:spPr>
            <a:xfrm>
              <a:off x="5369021" y="1286079"/>
              <a:ext cx="547190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1776156" y="2121576"/>
            <a:ext cx="5662897" cy="806458"/>
            <a:chOff x="1776153" y="2120921"/>
            <a:chExt cx="5662897" cy="806209"/>
          </a:xfrm>
          <a:noFill/>
        </p:grpSpPr>
        <p:sp>
          <p:nvSpPr>
            <p:cNvPr id="18" name="직사각형 17"/>
            <p:cNvSpPr/>
            <p:nvPr/>
          </p:nvSpPr>
          <p:spPr>
            <a:xfrm>
              <a:off x="3846182" y="2120921"/>
              <a:ext cx="1522839" cy="8062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리스트</a:t>
              </a:r>
              <a:endParaRPr lang="ko-KR" altLang="en-US" sz="22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776153" y="2120921"/>
              <a:ext cx="1522839" cy="8062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 err="1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반복문</a:t>
              </a:r>
              <a:endParaRPr lang="ko-KR" altLang="en-US" sz="22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916211" y="2120921"/>
              <a:ext cx="1522839" cy="8062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 err="1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조건문</a:t>
              </a:r>
              <a:endParaRPr lang="ko-KR" altLang="en-US" sz="2200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endParaRPr>
            </a:p>
          </p:txBody>
        </p:sp>
        <p:cxnSp>
          <p:nvCxnSpPr>
            <p:cNvPr id="21" name="직선 화살표 연결선 20"/>
            <p:cNvCxnSpPr>
              <a:stCxn id="20" idx="1"/>
              <a:endCxn id="18" idx="3"/>
            </p:cNvCxnSpPr>
            <p:nvPr/>
          </p:nvCxnSpPr>
          <p:spPr>
            <a:xfrm flipH="1">
              <a:off x="5369021" y="2524026"/>
              <a:ext cx="547190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18" idx="1"/>
              <a:endCxn id="19" idx="3"/>
            </p:cNvCxnSpPr>
            <p:nvPr/>
          </p:nvCxnSpPr>
          <p:spPr>
            <a:xfrm flipH="1">
              <a:off x="3298992" y="2524026"/>
              <a:ext cx="547190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직선 화살표 연결선 22"/>
          <p:cNvCxnSpPr>
            <a:stCxn id="19" idx="2"/>
          </p:cNvCxnSpPr>
          <p:nvPr/>
        </p:nvCxnSpPr>
        <p:spPr>
          <a:xfrm flipH="1">
            <a:off x="2531835" y="2928035"/>
            <a:ext cx="5738" cy="43187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/>
          <p:cNvGrpSpPr/>
          <p:nvPr/>
        </p:nvGrpSpPr>
        <p:grpSpPr>
          <a:xfrm>
            <a:off x="1776156" y="3359906"/>
            <a:ext cx="3592868" cy="806458"/>
            <a:chOff x="1776153" y="882974"/>
            <a:chExt cx="3592868" cy="806209"/>
          </a:xfrm>
          <a:noFill/>
        </p:grpSpPr>
        <p:cxnSp>
          <p:nvCxnSpPr>
            <p:cNvPr id="38" name="직선 화살표 연결선 37"/>
            <p:cNvCxnSpPr>
              <a:stCxn id="40" idx="3"/>
              <a:endCxn id="39" idx="1"/>
            </p:cNvCxnSpPr>
            <p:nvPr/>
          </p:nvCxnSpPr>
          <p:spPr>
            <a:xfrm>
              <a:off x="3298992" y="1286079"/>
              <a:ext cx="547190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직사각형 38"/>
            <p:cNvSpPr/>
            <p:nvPr/>
          </p:nvSpPr>
          <p:spPr>
            <a:xfrm>
              <a:off x="3846182" y="882974"/>
              <a:ext cx="1522839" cy="806209"/>
            </a:xfrm>
            <a:prstGeom prst="rect">
              <a:avLst/>
            </a:prstGeom>
            <a:solidFill>
              <a:srgbClr val="CDD2D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모</a:t>
              </a:r>
              <a:r>
                <a:rPr lang="ko-KR" altLang="en-US" sz="2200" dirty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듈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776153" y="882974"/>
              <a:ext cx="1522839" cy="8062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200" dirty="0" smtClean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함</a:t>
              </a:r>
              <a:r>
                <a:rPr lang="ko-KR" altLang="en-US" sz="2200" dirty="0">
                  <a:solidFill>
                    <a:schemeClr val="tx1"/>
                  </a:solidFill>
                  <a:latin typeface="나눔스퀘어 Bold" pitchFamily="50" charset="-127"/>
                  <a:ea typeface="나눔스퀘어 Bold" pitchFamily="50" charset="-127"/>
                </a:rPr>
                <a:t>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798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타입 지정하여 배열 생성하기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5" y="1494257"/>
            <a:ext cx="8633766" cy="143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83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타입변경하기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87" y="1492424"/>
            <a:ext cx="7696827" cy="12655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59" y="3099269"/>
            <a:ext cx="7676082" cy="9854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4597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 값 배열 생성하기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30" y="1780456"/>
            <a:ext cx="7058025" cy="1428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8688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 값 배열 생성하기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494257"/>
            <a:ext cx="7048500" cy="2686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25959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844922" y="2068488"/>
            <a:ext cx="5472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Array Operation</a:t>
            </a:r>
            <a:endParaRPr lang="ko-KR" altLang="en-US" sz="48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80260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array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연산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요소별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연산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82" y="1522692"/>
            <a:ext cx="4453785" cy="16979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1547999"/>
            <a:ext cx="3456384" cy="29687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7056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844922" y="2068488"/>
            <a:ext cx="54726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Indexing &amp; Slicing</a:t>
            </a:r>
            <a:endParaRPr lang="ko-KR" altLang="en-US" sz="48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7143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array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인덱싱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734411"/>
            <a:ext cx="5691475" cy="42666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28182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array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슬라이싱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94256"/>
            <a:ext cx="4634566" cy="12223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991" y="1494256"/>
            <a:ext cx="2774103" cy="646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971" y="2256864"/>
            <a:ext cx="3142457" cy="4914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067" y="2865074"/>
            <a:ext cx="2714909" cy="671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067" y="3536503"/>
            <a:ext cx="5164044" cy="9082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8270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array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371" y="1216786"/>
            <a:ext cx="6415258" cy="1080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761" y="2356520"/>
            <a:ext cx="5830551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346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196"/>
            <a:chOff x="360363" y="163513"/>
            <a:chExt cx="8421559" cy="339196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내용 개체 틀 13"/>
          <p:cNvSpPr txBox="1">
            <a:spLocks/>
          </p:cNvSpPr>
          <p:nvPr/>
        </p:nvSpPr>
        <p:spPr>
          <a:xfrm>
            <a:off x="916843" y="1276400"/>
            <a:ext cx="7615597" cy="2088232"/>
          </a:xfrm>
          <a:prstGeom prst="rect">
            <a:avLst/>
          </a:prstGeom>
        </p:spPr>
        <p:txBody>
          <a:bodyPr vert="horz" lIns="68598" tIns="34299" rIns="68598" bIns="34299" rtlCol="0">
            <a:normAutofit/>
          </a:bodyPr>
          <a:lstStyle>
            <a:lvl1pPr marL="0" indent="0" algn="l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342991" indent="0" algn="ctr" defTabSz="685983" rtl="0" eaLnBrk="1" latinLnBrk="1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4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983" indent="0" algn="ctr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28974" indent="0" algn="ctr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71966" indent="0" algn="ctr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714957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949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940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932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확장자가 </a:t>
            </a:r>
            <a:r>
              <a:rPr lang="en-US" altLang="ko-KR" sz="2200" dirty="0" smtClean="0">
                <a:solidFill>
                  <a:srgbClr val="EA428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sz="2200" dirty="0" err="1" smtClean="0">
                <a:solidFill>
                  <a:srgbClr val="EA428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py</a:t>
            </a:r>
            <a:r>
              <a:rPr lang="ko-KR" altLang="en-US" sz="2200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파일</a:t>
            </a:r>
            <a:endParaRPr lang="en-US" altLang="ko-KR" sz="2200" dirty="0" smtClean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ts val="11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smtClean="0">
                <a:solidFill>
                  <a:srgbClr val="EA428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</a:t>
            </a:r>
            <a:r>
              <a:rPr lang="en-US" altLang="ko-KR" sz="2200" dirty="0">
                <a:solidFill>
                  <a:srgbClr val="EA428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dirty="0">
                <a:solidFill>
                  <a:srgbClr val="EA428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</a:t>
            </a:r>
            <a:r>
              <a:rPr lang="en-US" altLang="ko-KR" sz="2200" dirty="0">
                <a:solidFill>
                  <a:srgbClr val="EA428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solidFill>
                  <a:srgbClr val="EA428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혹은 변수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들을 모아놓은 파일</a:t>
            </a: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lnSpc>
                <a:spcPts val="11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파이썬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프로그램에서 불러와 사용할 수 있게끔 만들어진 </a:t>
            </a:r>
            <a:r>
              <a:rPr lang="ko-KR" altLang="en-US" sz="2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파이썬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파일이라고도 한다</a:t>
            </a: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6683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array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슬라이싱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516105"/>
            <a:ext cx="2232248" cy="6533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179264"/>
            <a:ext cx="5207902" cy="6379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77" y="3004592"/>
            <a:ext cx="2254331" cy="5599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59" y="3609753"/>
            <a:ext cx="3281535" cy="4749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1363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73" y="1494257"/>
            <a:ext cx="3163209" cy="6480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array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슬라이싱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7" y="2200959"/>
            <a:ext cx="3156622" cy="109166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1363" y="1494257"/>
            <a:ext cx="2232248" cy="648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8357" y="1494257"/>
            <a:ext cx="692767" cy="6480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1363" y="2716560"/>
            <a:ext cx="2232248" cy="5079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1418" y="2721490"/>
            <a:ext cx="1485900" cy="503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49330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Boolean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색인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232652"/>
            <a:ext cx="6264696" cy="21717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1" y="3475414"/>
            <a:ext cx="6264696" cy="8973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5418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229580"/>
            <a:ext cx="7086600" cy="21717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Boolean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색인</a:t>
            </a:r>
          </a:p>
        </p:txBody>
      </p:sp>
    </p:spTree>
    <p:extLst>
      <p:ext uri="{BB962C8B-B14F-4D97-AF65-F5344CB8AC3E}">
        <p14:creationId xmlns:p14="http://schemas.microsoft.com/office/powerpoint/2010/main" val="3445633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Boolean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색인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18" y="1252852"/>
            <a:ext cx="7794765" cy="21837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64107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r>
                <a:rPr lang="en-US" altLang="ko-KR" sz="1600" b="1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 (</a:t>
              </a:r>
              <a:r>
                <a:rPr lang="ko-KR" altLang="en-US" sz="1600" b="1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연습문제</a:t>
              </a:r>
              <a:r>
                <a:rPr lang="en-US" altLang="ko-KR" sz="1600" b="1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)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767364" y="1132384"/>
            <a:ext cx="7837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명에 대한 키와 몸무게가 들어있는 파일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‘height_weight.txt’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읽어 각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사람별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BMI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지수를 구하시오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23" y="2212504"/>
            <a:ext cx="8323355" cy="16892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2864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r>
                <a:rPr lang="en-US" altLang="ko-KR" sz="1600" b="1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 (</a:t>
              </a:r>
              <a:r>
                <a:rPr lang="ko-KR" altLang="en-US" sz="1600" b="1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연습문제</a:t>
              </a:r>
              <a:r>
                <a:rPr lang="en-US" altLang="ko-KR" sz="1600" b="1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)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1799675" y="767416"/>
            <a:ext cx="5544650" cy="1944216"/>
            <a:chOff x="1979712" y="2428528"/>
            <a:chExt cx="5544650" cy="1944216"/>
          </a:xfrm>
        </p:grpSpPr>
        <p:sp>
          <p:nvSpPr>
            <p:cNvPr id="10" name="TextBox 9"/>
            <p:cNvSpPr txBox="1"/>
            <p:nvPr/>
          </p:nvSpPr>
          <p:spPr>
            <a:xfrm>
              <a:off x="1979712" y="3004592"/>
              <a:ext cx="30757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BMI </a:t>
              </a:r>
              <a:r>
                <a:rPr lang="ko-KR" altLang="en-US" sz="4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지수</a:t>
              </a:r>
              <a:r>
                <a:rPr lang="en-US" altLang="ko-KR" sz="4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=</a:t>
              </a:r>
              <a:endParaRPr lang="ko-KR" altLang="en-US" sz="4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35267" y="2773759"/>
              <a:ext cx="30757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몸무게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(kg)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48655" y="3443652"/>
              <a:ext cx="30757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키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(m)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x </a:t>
              </a:r>
              <a:r>
                <a:rPr lang="ko-KR" altLang="en-US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키</a:t>
              </a:r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(m)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839395" y="3358535"/>
              <a:ext cx="239690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1979712" y="2428528"/>
              <a:ext cx="5531262" cy="19442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53458" y="3074146"/>
            <a:ext cx="7837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값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20" y="3630304"/>
            <a:ext cx="8602160" cy="7267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8166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844922" y="1708448"/>
            <a:ext cx="5472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Universally Function</a:t>
            </a:r>
            <a:endParaRPr lang="ko-KR" altLang="en-US" sz="48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026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60363" y="837464"/>
            <a:ext cx="1599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299129"/>
            <a:ext cx="7086600" cy="3390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19894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360363" y="84435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mean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8" y="1306017"/>
            <a:ext cx="7058025" cy="3324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0189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196"/>
            <a:chOff x="360363" y="163513"/>
            <a:chExt cx="8421559" cy="339196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분석에 특화된 모듈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내용 개체 틀 13"/>
          <p:cNvSpPr txBox="1">
            <a:spLocks/>
          </p:cNvSpPr>
          <p:nvPr/>
        </p:nvSpPr>
        <p:spPr>
          <a:xfrm>
            <a:off x="916843" y="1276400"/>
            <a:ext cx="7615597" cy="864096"/>
          </a:xfrm>
          <a:prstGeom prst="rect">
            <a:avLst/>
          </a:prstGeom>
        </p:spPr>
        <p:txBody>
          <a:bodyPr vert="horz" lIns="68598" tIns="34299" rIns="68598" bIns="34299" rtlCol="0">
            <a:normAutofit/>
          </a:bodyPr>
          <a:lstStyle>
            <a:lvl1pPr marL="0" indent="0" algn="l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342991" indent="0" algn="ctr" defTabSz="685983" rtl="0" eaLnBrk="1" latinLnBrk="1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4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983" indent="0" algn="ctr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28974" indent="0" algn="ctr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71966" indent="0" algn="ctr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714957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949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940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932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NumPy</a:t>
            </a:r>
            <a:endParaRPr lang="en-US" altLang="ko-KR" sz="2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- </a:t>
            </a:r>
            <a:r>
              <a:rPr lang="ko-KR" altLang="en-US" sz="2200" dirty="0">
                <a:solidFill>
                  <a:srgbClr val="EA428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고성능 과학계산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위한 데이터 분석 라이브러리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내용 개체 틀 13"/>
          <p:cNvSpPr txBox="1">
            <a:spLocks/>
          </p:cNvSpPr>
          <p:nvPr/>
        </p:nvSpPr>
        <p:spPr>
          <a:xfrm>
            <a:off x="918254" y="2116152"/>
            <a:ext cx="7863668" cy="864096"/>
          </a:xfrm>
          <a:prstGeom prst="rect">
            <a:avLst/>
          </a:prstGeom>
        </p:spPr>
        <p:txBody>
          <a:bodyPr vert="horz" lIns="68598" tIns="34299" rIns="68598" bIns="34299" rtlCol="0">
            <a:normAutofit/>
          </a:bodyPr>
          <a:lstStyle>
            <a:lvl1pPr marL="0" indent="0" algn="l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342991" indent="0" algn="ctr" defTabSz="685983" rtl="0" eaLnBrk="1" latinLnBrk="1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4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983" indent="0" algn="ctr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28974" indent="0" algn="ctr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71966" indent="0" algn="ctr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714957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949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940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932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</a:p>
          <a:p>
            <a:pPr>
              <a:lnSpc>
                <a:spcPct val="100000"/>
              </a:lnSpc>
            </a:pP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- </a:t>
            </a:r>
            <a:r>
              <a:rPr lang="ko-KR" altLang="en-US" sz="2200" dirty="0">
                <a:solidFill>
                  <a:srgbClr val="EA428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행과 열로 구성된 표 형식의 데이터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지원하는 라이브러리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내용 개체 틀 13"/>
          <p:cNvSpPr txBox="1">
            <a:spLocks/>
          </p:cNvSpPr>
          <p:nvPr/>
        </p:nvSpPr>
        <p:spPr>
          <a:xfrm>
            <a:off x="916843" y="2916407"/>
            <a:ext cx="7615597" cy="864096"/>
          </a:xfrm>
          <a:prstGeom prst="rect">
            <a:avLst/>
          </a:prstGeom>
        </p:spPr>
        <p:txBody>
          <a:bodyPr vert="horz" lIns="68598" tIns="34299" rIns="68598" bIns="34299" rtlCol="0">
            <a:normAutofit/>
          </a:bodyPr>
          <a:lstStyle>
            <a:lvl1pPr marL="0" indent="0" algn="l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342991" indent="0" algn="ctr" defTabSz="685983" rtl="0" eaLnBrk="1" latinLnBrk="1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4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983" indent="0" algn="ctr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28974" indent="0" algn="ctr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71966" indent="0" algn="ctr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714957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949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940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932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Matplotlib</a:t>
            </a:r>
            <a:endParaRPr lang="en-US" altLang="ko-KR" sz="2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     - </a:t>
            </a:r>
            <a:r>
              <a:rPr lang="en-US" altLang="ko-KR" sz="2200" dirty="0">
                <a:solidFill>
                  <a:srgbClr val="EA428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2D </a:t>
            </a:r>
            <a:r>
              <a:rPr lang="ko-KR" altLang="en-US" sz="2200" dirty="0">
                <a:solidFill>
                  <a:srgbClr val="EA428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그래프로 시각화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가능한 라이브러리</a:t>
            </a:r>
            <a:endParaRPr lang="en-US" altLang="ko-KR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91672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9" grpId="0" uiExpand="1" build="p"/>
      <p:bldP spid="11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73546" y="886743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sqrt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1415256"/>
            <a:ext cx="7124700" cy="23145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3824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92596" y="916360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abs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439069"/>
            <a:ext cx="7086600" cy="22669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56040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Universally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단일 배열에 사용하는 함수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48" y="1485800"/>
            <a:ext cx="5084505" cy="353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6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Universally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함수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서로 다른 배열 간에 사용하는 함수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038" y="1509863"/>
            <a:ext cx="62579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53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1844922" y="1996480"/>
            <a:ext cx="54726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영화평점 데이터를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분석해보자</a:t>
            </a:r>
          </a:p>
        </p:txBody>
      </p:sp>
    </p:spTree>
    <p:extLst>
      <p:ext uri="{BB962C8B-B14F-4D97-AF65-F5344CB8AC3E}">
        <p14:creationId xmlns:p14="http://schemas.microsoft.com/office/powerpoint/2010/main" val="3386729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소개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ratings.dat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81690" y="1386861"/>
            <a:ext cx="5580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rgbClr val="EA428A"/>
                </a:solidFill>
              </a:rPr>
              <a:t>user_id</a:t>
            </a:r>
            <a:r>
              <a:rPr lang="en-US" altLang="ko-KR" sz="2400" b="1" dirty="0">
                <a:solidFill>
                  <a:srgbClr val="EA428A"/>
                </a:solidFill>
              </a:rPr>
              <a:t>::item-id::rating::timestamp </a:t>
            </a:r>
            <a:endParaRPr lang="ko-KR" altLang="en-US" sz="2400" b="1" dirty="0">
              <a:solidFill>
                <a:srgbClr val="EA428A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1924472"/>
            <a:ext cx="3618402" cy="231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6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70" y="1472388"/>
            <a:ext cx="7706660" cy="29003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93359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23" y="1494257"/>
            <a:ext cx="8387955" cy="22019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4362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평점 평균 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94" y="1471726"/>
            <a:ext cx="8175812" cy="13681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7385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</a:t>
            </a:r>
            <a:r>
              <a:rPr lang="ko-KR" altLang="en-US" sz="24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사용자별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평점 평균 구하기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89" y="1494256"/>
            <a:ext cx="8260823" cy="1870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4764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NumPy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주요 기능</a:t>
            </a:r>
          </a:p>
        </p:txBody>
      </p:sp>
      <p:sp>
        <p:nvSpPr>
          <p:cNvPr id="9" name="내용 개체 틀 13"/>
          <p:cNvSpPr txBox="1">
            <a:spLocks/>
          </p:cNvSpPr>
          <p:nvPr/>
        </p:nvSpPr>
        <p:spPr>
          <a:xfrm>
            <a:off x="916843" y="1276400"/>
            <a:ext cx="7255557" cy="3168352"/>
          </a:xfrm>
          <a:prstGeom prst="rect">
            <a:avLst/>
          </a:prstGeom>
        </p:spPr>
        <p:txBody>
          <a:bodyPr vert="horz" lIns="68598" tIns="34299" rIns="68598" bIns="34299" rtlCol="0">
            <a:normAutofit/>
          </a:bodyPr>
          <a:lstStyle>
            <a:lvl1pPr marL="0" indent="0" algn="l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342991" indent="0" algn="ctr" defTabSz="685983" rtl="0" eaLnBrk="1" latinLnBrk="1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4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983" indent="0" algn="ctr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28974" indent="0" algn="ctr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71966" indent="0" algn="ctr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714957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949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940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932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빠르고 효율적인 벡터 산술연산을 제공하는 다차원배열 제공</a:t>
            </a:r>
            <a:endParaRPr lang="en-US" altLang="ko-KR" sz="2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(</a:t>
            </a:r>
            <a:r>
              <a:rPr lang="en-US" altLang="ko-KR" sz="2200" dirty="0" err="1">
                <a:solidFill>
                  <a:srgbClr val="EA428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ndarray</a:t>
            </a:r>
            <a:r>
              <a:rPr lang="en-US" altLang="ko-KR" sz="2200" dirty="0">
                <a:solidFill>
                  <a:srgbClr val="EA428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</a:t>
            </a: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100"/>
              </a:lnSpc>
              <a:spcBef>
                <a:spcPts val="0"/>
              </a:spcBef>
            </a:pPr>
            <a:endParaRPr lang="en-US" altLang="ko-KR" sz="2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반복문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없이 전체 데이터 배열 연산이 가능한 표준 수학 함수</a:t>
            </a:r>
            <a:endParaRPr lang="en-US" altLang="ko-KR" sz="2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 (</a:t>
            </a:r>
            <a:r>
              <a:rPr lang="en-US" altLang="ko-KR" sz="2200" dirty="0">
                <a:solidFill>
                  <a:srgbClr val="EA428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sum(), </a:t>
            </a:r>
            <a:r>
              <a:rPr lang="en-US" altLang="ko-KR" sz="2200" dirty="0" err="1">
                <a:solidFill>
                  <a:srgbClr val="EA428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sqrt</a:t>
            </a:r>
            <a:r>
              <a:rPr lang="en-US" altLang="ko-KR" sz="2200" dirty="0" smtClean="0">
                <a:solidFill>
                  <a:srgbClr val="EA428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(), </a:t>
            </a:r>
            <a:r>
              <a:rPr lang="en-US" altLang="ko-KR" sz="2200" dirty="0">
                <a:solidFill>
                  <a:srgbClr val="EA428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mean()</a:t>
            </a: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342900" indent="-342900">
              <a:lnSpc>
                <a:spcPts val="11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ko-KR" sz="2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선형대수</a:t>
            </a: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난수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생성</a:t>
            </a: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푸리에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변환</a:t>
            </a:r>
            <a:endParaRPr lang="en-US" altLang="ko-KR" sz="2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975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아이디만 색인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27" y="1494257"/>
            <a:ext cx="8320147" cy="24464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5870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사용자 아이디가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데이터만 색인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65" y="1415256"/>
            <a:ext cx="7931470" cy="2669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94503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사용자 별 평균 평점 구하기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484" y="1708448"/>
            <a:ext cx="5065033" cy="24010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0093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사용자 별 평균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평점이 </a:t>
            </a:r>
            <a:r>
              <a:rPr lang="en-US" altLang="ko-KR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점 이상인 사용자 구하기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4" y="1924472"/>
            <a:ext cx="8077153" cy="5760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9813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CSV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파일로 저장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92" y="1496713"/>
            <a:ext cx="8353419" cy="6942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445" y="2223055"/>
            <a:ext cx="3001110" cy="23090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65585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2359590" y="1486955"/>
            <a:ext cx="4263961" cy="1404550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6016450" y="1224686"/>
            <a:ext cx="303551" cy="262267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4" name="막힌 원호 43"/>
          <p:cNvSpPr/>
          <p:nvPr/>
        </p:nvSpPr>
        <p:spPr>
          <a:xfrm>
            <a:off x="5708198" y="893404"/>
            <a:ext cx="920056" cy="593548"/>
          </a:xfrm>
          <a:prstGeom prst="blockArc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5" name="막힌 원호 44"/>
          <p:cNvSpPr/>
          <p:nvPr/>
        </p:nvSpPr>
        <p:spPr>
          <a:xfrm>
            <a:off x="5548067" y="627725"/>
            <a:ext cx="1184172" cy="690692"/>
          </a:xfrm>
          <a:prstGeom prst="blockArc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35711" y="2934195"/>
            <a:ext cx="184729" cy="707887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endParaRPr lang="en-US" altLang="ko-KR" sz="40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32240" y="774085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G</a:t>
            </a:r>
            <a:r>
              <a:rPr lang="en-US" altLang="ko-KR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ko-KR" sz="3600" dirty="0" err="1"/>
              <a:t>G</a:t>
            </a:r>
            <a:r>
              <a:rPr lang="en-US" altLang="ko-KR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altLang="ko-KR" sz="3600" dirty="0"/>
              <a:t> </a:t>
            </a:r>
            <a:r>
              <a:rPr lang="en-US" altLang="ko-KR" sz="3600" dirty="0" err="1"/>
              <a:t>W</a:t>
            </a:r>
            <a:r>
              <a:rPr lang="en-US" altLang="ko-KR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ko-KR" sz="3600" dirty="0" err="1"/>
              <a:t>F</a:t>
            </a:r>
            <a:r>
              <a:rPr lang="en-US" altLang="ko-KR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endParaRPr lang="ko-KR" altLang="en-US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60232" y="1297886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pc="-100" dirty="0"/>
              <a:t>“Big Data”</a:t>
            </a:r>
            <a:r>
              <a:rPr lang="ko-KR" altLang="en-US" sz="1400" spc="-100" dirty="0"/>
              <a:t>를 해제하였습니다</a:t>
            </a:r>
            <a:r>
              <a:rPr lang="en-US" altLang="ko-KR" sz="1400" spc="-100" dirty="0"/>
              <a:t>.</a:t>
            </a:r>
            <a:endParaRPr lang="ko-KR" altLang="en-US" sz="1400" spc="-100" dirty="0"/>
          </a:p>
        </p:txBody>
      </p:sp>
      <p:sp>
        <p:nvSpPr>
          <p:cNvPr id="11" name="TextBox 10"/>
          <p:cNvSpPr txBox="1"/>
          <p:nvPr/>
        </p:nvSpPr>
        <p:spPr>
          <a:xfrm>
            <a:off x="2339753" y="1492427"/>
            <a:ext cx="4249710" cy="523221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3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다음시간에 </a:t>
            </a:r>
            <a:r>
              <a:rPr lang="ko-KR" altLang="en-US" sz="2800" spc="3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배울내용</a:t>
            </a:r>
            <a:endParaRPr lang="ko-KR" altLang="en-US" sz="2800" spc="300" dirty="0">
              <a:ln>
                <a:solidFill>
                  <a:sysClr val="windowText" lastClr="000000">
                    <a:alpha val="0"/>
                  </a:sysClr>
                </a:solidFill>
              </a:ln>
              <a:solidFill>
                <a:schemeClr val="tx2">
                  <a:lumMod val="75000"/>
                </a:schemeClr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39753" y="2068488"/>
            <a:ext cx="4320480" cy="707885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chemeClr val="tx2">
                    <a:lumMod val="75000"/>
                  </a:schemeClr>
                </a:solidFill>
                <a:latin typeface="나눔스퀘어 Bold" pitchFamily="50" charset="-127"/>
                <a:ea typeface="나눔스퀘어 Bold" pitchFamily="50" charset="-127"/>
              </a:rPr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3414358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2457007" y="1924472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Numpy</a:t>
            </a:r>
            <a:r>
              <a:rPr lang="en-US" altLang="ko-KR" sz="4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Basic</a:t>
            </a:r>
            <a:endParaRPr lang="ko-KR" altLang="en-US" sz="48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1967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사용하기</a:t>
            </a:r>
          </a:p>
        </p:txBody>
      </p:sp>
      <p:sp>
        <p:nvSpPr>
          <p:cNvPr id="10" name="내용 개체 틀 13"/>
          <p:cNvSpPr txBox="1">
            <a:spLocks/>
          </p:cNvSpPr>
          <p:nvPr/>
        </p:nvSpPr>
        <p:spPr>
          <a:xfrm>
            <a:off x="916843" y="2500536"/>
            <a:ext cx="6967525" cy="1944215"/>
          </a:xfrm>
          <a:prstGeom prst="rect">
            <a:avLst/>
          </a:prstGeom>
        </p:spPr>
        <p:txBody>
          <a:bodyPr vert="horz" lIns="68598" tIns="34299" rIns="68598" bIns="34299" rtlCol="0">
            <a:normAutofit/>
          </a:bodyPr>
          <a:lstStyle>
            <a:lvl1pPr marL="0" indent="0" algn="l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342991" indent="0" algn="ctr" defTabSz="685983" rtl="0" eaLnBrk="1" latinLnBrk="1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4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983" indent="0" algn="ctr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28974" indent="0" algn="ctr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71966" indent="0" algn="ctr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714957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949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940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932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Numpy</a:t>
            </a: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모듈</a:t>
            </a: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</a:t>
            </a: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import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하고 앞으로 </a:t>
            </a:r>
            <a:r>
              <a:rPr lang="en-US" altLang="ko-KR" sz="2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np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이름으로 부른다</a:t>
            </a: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19" y="1393759"/>
            <a:ext cx="8672363" cy="74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31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numpy.ndarray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클래스</a:t>
            </a:r>
          </a:p>
        </p:txBody>
      </p:sp>
      <p:sp>
        <p:nvSpPr>
          <p:cNvPr id="10" name="내용 개체 틀 13"/>
          <p:cNvSpPr txBox="1">
            <a:spLocks/>
          </p:cNvSpPr>
          <p:nvPr/>
        </p:nvSpPr>
        <p:spPr>
          <a:xfrm>
            <a:off x="916843" y="1348408"/>
            <a:ext cx="7865079" cy="2376264"/>
          </a:xfrm>
          <a:prstGeom prst="rect">
            <a:avLst/>
          </a:prstGeom>
        </p:spPr>
        <p:txBody>
          <a:bodyPr vert="horz" lIns="68598" tIns="34299" rIns="68598" bIns="34299" rtlCol="0">
            <a:normAutofit/>
          </a:bodyPr>
          <a:lstStyle>
            <a:lvl1pPr marL="0" indent="0" algn="l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342991" indent="0" algn="ctr" defTabSz="685983" rtl="0" eaLnBrk="1" latinLnBrk="1" hangingPunct="1">
              <a:lnSpc>
                <a:spcPct val="90000"/>
              </a:lnSpc>
              <a:spcBef>
                <a:spcPts val="7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4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983" indent="0" algn="ctr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2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028974" indent="0" algn="ctr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371966" indent="0" algn="ctr" defTabSz="685983" rtl="0" eaLnBrk="1" latinLnBrk="1" hangingPunct="1">
              <a:lnSpc>
                <a:spcPct val="90000"/>
              </a:lnSpc>
              <a:spcBef>
                <a:spcPts val="450"/>
              </a:spcBef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714957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949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940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932" indent="0" algn="ctr" defTabSz="685983" rtl="0" eaLnBrk="1" latinLnBrk="1" hangingPunct="1">
              <a:spcBef>
                <a:spcPts val="450"/>
              </a:spcBef>
              <a:buSzPct val="80000"/>
              <a:buFont typeface="Arial" pitchFamily="34" charset="0"/>
              <a:buNone/>
              <a:defRPr lang="ko-KR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동일한 </a:t>
            </a:r>
            <a:r>
              <a:rPr lang="ko-KR" altLang="en-US" sz="2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자료형을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가지는 값들이 배열</a:t>
            </a: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형태로 존재함</a:t>
            </a:r>
            <a:endParaRPr lang="en-US" altLang="ko-KR" sz="2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 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형태로 구성이 가능하다</a:t>
            </a:r>
            <a:endParaRPr lang="en-US" altLang="ko-KR" sz="2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값들은 양의 정수로 색인</a:t>
            </a: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(index)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부여되어 있다</a:t>
            </a:r>
            <a:endParaRPr lang="en-US" altLang="ko-KR" sz="2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Numpy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차원</a:t>
            </a: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(Dimension)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 </a:t>
            </a: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rank, axis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라고 부르기도 한다</a:t>
            </a:r>
            <a:endParaRPr lang="en-US" altLang="ko-KR" sz="2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22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ndarray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줄여서 </a:t>
            </a:r>
            <a:r>
              <a:rPr lang="en-US" altLang="ko-KR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array</a:t>
            </a:r>
            <a:r>
              <a:rPr lang="ko-KR" altLang="en-US" sz="22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표현한다</a:t>
            </a:r>
            <a:endParaRPr lang="en-US" altLang="ko-KR" sz="22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355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60363" y="163513"/>
            <a:ext cx="8421559" cy="339725"/>
            <a:chOff x="360363" y="163513"/>
            <a:chExt cx="8421559" cy="339725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360363" y="163513"/>
              <a:ext cx="4191000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ko-KR" sz="1600" b="1" dirty="0" err="1">
                  <a:solidFill>
                    <a:sysClr val="windowText" lastClr="000000"/>
                  </a:solidFill>
                  <a:latin typeface="맑은 고딕" pitchFamily="50" charset="-127"/>
                  <a:ea typeface="맑은 고딕" pitchFamily="50" charset="-127"/>
                </a:rPr>
                <a:t>Numpy</a:t>
              </a:r>
              <a:endParaRPr lang="en-US" altLang="ko-KR" sz="1600" b="1" i="0" dirty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 bwMode="auto">
            <a:xfrm>
              <a:off x="6300192" y="188549"/>
              <a:ext cx="2448340" cy="308769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lvl="0" algn="ctr"/>
              <a:r>
                <a:rPr lang="en-US" altLang="ko-KR" sz="1600" b="1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Python</a:t>
              </a:r>
              <a:endParaRPr lang="en-US" altLang="ko-KR" sz="1600" b="1" i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380565" y="500488"/>
              <a:ext cx="84013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>
            <a:off x="611560" y="767915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array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 하기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1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494257"/>
            <a:ext cx="3008886" cy="27363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257207" y="2600799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or</a:t>
            </a:r>
            <a:endParaRPr lang="ko-KR" altLang="en-US" sz="2800" b="1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992" y="2228996"/>
            <a:ext cx="3486150" cy="12668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60735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Java_va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나눔스퀘어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Java_va</Template>
  <TotalTime>28351</TotalTime>
  <Words>669</Words>
  <Application>Microsoft Office PowerPoint</Application>
  <PresentationFormat>사용자 지정</PresentationFormat>
  <Paragraphs>275</Paragraphs>
  <Slides>55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62" baseType="lpstr">
      <vt:lpstr>굴림</vt:lpstr>
      <vt:lpstr>Arial</vt:lpstr>
      <vt:lpstr>맑은 고딕</vt:lpstr>
      <vt:lpstr>나눔스퀘어 Bold</vt:lpstr>
      <vt:lpstr>나눔스퀘어 ExtraBold</vt:lpstr>
      <vt:lpstr>나눔스퀘어</vt:lpstr>
      <vt:lpstr>Java_va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이명호</dc:creator>
  <cp:lastModifiedBy>Jin Jang</cp:lastModifiedBy>
  <cp:revision>2770</cp:revision>
  <dcterms:created xsi:type="dcterms:W3CDTF">2017-09-02T07:15:31Z</dcterms:created>
  <dcterms:modified xsi:type="dcterms:W3CDTF">2019-04-16T04:58:53Z</dcterms:modified>
</cp:coreProperties>
</file>